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2" r:id="rId3"/>
    <p:sldId id="258" r:id="rId4"/>
    <p:sldId id="262" r:id="rId5"/>
    <p:sldId id="259" r:id="rId6"/>
    <p:sldId id="274" r:id="rId7"/>
    <p:sldId id="264" r:id="rId8"/>
    <p:sldId id="280" r:id="rId9"/>
    <p:sldId id="268" r:id="rId10"/>
    <p:sldId id="276" r:id="rId11"/>
    <p:sldId id="278" r:id="rId12"/>
    <p:sldId id="27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3289FDA-2EF9-4805-BC8C-9750F8E377C7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63D8237-8AD8-4147-B7DB-9F790B9176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latin typeface="Arial" charset="0"/>
              </a:rPr>
              <a:t>Фраза!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D40C1-6B29-408F-8820-A457756F1171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EE16D-9F3B-43BD-8582-E6BE8D2776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63DA-C1BD-4712-BECD-3F7DA186B482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ECA78-A8A2-4F06-AFA2-73EF13257A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427B5-AE6B-4962-9AFC-67FAE18E1C10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D982F-61EF-48D0-BEF3-674BF08784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6B652-D686-426B-B285-68738B8A2F29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0B084-76FF-4A05-A801-0C09C390F7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CF09E-A5D5-4AED-962B-3F0EF4D49EE8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82B34-F553-4838-9A38-5E733F4A4E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A39F3-F837-404B-8BFF-8D6C9BC9F029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96D1F-C51D-4DCA-B321-597CA25198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42526-7627-4FB2-A0A4-8FBC7DD52400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3E2C9-5E4E-4A97-9029-B4EF303C05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DC54F-9F41-4F35-BC93-E01D79F62566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7F295-B8A4-4789-84A2-95CCE7C20B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396C5-0536-4559-86FB-A8D7B68983CC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7713D-DE6A-435C-BC14-E985131C72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EF7A1-A4F8-474E-B6D8-723770154759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F1D6C-C2C1-4E62-9174-232B958C54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C437E-5E21-4144-8BC8-7F96699E36C9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BF057-31D8-481F-9636-DA300CA6CC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285E2F-5C8A-4D20-B4D5-45F164E8B55F}" type="datetimeFigureOut">
              <a:rPr lang="ru-RU"/>
              <a:pPr>
                <a:defRPr/>
              </a:pPr>
              <a:t>24.01.2009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0282B-2030-4EB6-A54E-EFCE8F9B13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heel spokes="8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1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7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slide" Target="slide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143240" y="1357298"/>
            <a:ext cx="5787161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Симметрия в </a:t>
            </a:r>
          </a:p>
          <a:p>
            <a:pPr algn="ctr">
              <a:defRPr/>
            </a:pP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народном творчестве</a:t>
            </a:r>
          </a:p>
        </p:txBody>
      </p:sp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3071810"/>
            <a:ext cx="4248150" cy="291465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571480"/>
            <a:ext cx="2571429" cy="231428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28794" y="1142984"/>
            <a:ext cx="5532284" cy="39703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Одним из самых </a:t>
            </a:r>
          </a:p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популярных образов, </a:t>
            </a:r>
          </a:p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используемых </a:t>
            </a:r>
          </a:p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в жизни является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сердце .</a:t>
            </a:r>
          </a:p>
          <a:p>
            <a:pPr algn="ctr">
              <a:defRPr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В его форме </a:t>
            </a:r>
          </a:p>
          <a:p>
            <a:pPr algn="ctr">
              <a:defRPr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просматривается симметрия </a:t>
            </a:r>
          </a:p>
          <a:p>
            <a:pPr algn="ctr">
              <a:defRPr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относительно прямой.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6180160" y="1677964"/>
            <a:ext cx="2786061" cy="158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6" name="Picture 3" descr="D:\Орина\Симметрия\Орнамент\picture1_1947_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6143620"/>
            <a:ext cx="714380" cy="714380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9" name="Рисунок 8" descr="Рисунок30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286124"/>
            <a:ext cx="2524125" cy="27051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6072206"/>
            <a:ext cx="1649811" cy="33855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hlinkClick r:id="rId3" action="ppaction://hlinksldjump"/>
              </a:rPr>
              <a:t>На исходный слайд</a:t>
            </a:r>
            <a:endParaRPr lang="ru-RU" sz="1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Рисунок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72396" y="857232"/>
            <a:ext cx="1431601" cy="21431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00166" y="2357430"/>
            <a:ext cx="642942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Кружево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– узорное сетчатое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летение из нитей, часто используемое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народном творчестве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6" name="Рисунок 5" descr="Рисунок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786190"/>
            <a:ext cx="1377696" cy="2029968"/>
          </a:xfrm>
          <a:prstGeom prst="rect">
            <a:avLst/>
          </a:prstGeom>
        </p:spPr>
      </p:pic>
      <p:pic>
        <p:nvPicPr>
          <p:cNvPr id="8" name="Рисунок 7" descr="Рисунок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42" y="4643446"/>
            <a:ext cx="1304925" cy="2038350"/>
          </a:xfrm>
          <a:prstGeom prst="rect">
            <a:avLst/>
          </a:prstGeom>
        </p:spPr>
      </p:pic>
      <p:pic>
        <p:nvPicPr>
          <p:cNvPr id="7" name="Рисунок 6" descr="Рисунок3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643206" cy="1943019"/>
          </a:xfrm>
          <a:prstGeom prst="rect">
            <a:avLst/>
          </a:prstGeom>
        </p:spPr>
      </p:pic>
      <p:pic>
        <p:nvPicPr>
          <p:cNvPr id="9" name="Рисунок 8" descr="Рисунок2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9825" y="4762500"/>
            <a:ext cx="2924175" cy="2095500"/>
          </a:xfrm>
          <a:prstGeom prst="rect">
            <a:avLst/>
          </a:prstGeom>
        </p:spPr>
      </p:pic>
      <p:pic>
        <p:nvPicPr>
          <p:cNvPr id="10" name="Рисунок 9" descr="Рисунок1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5074" y="0"/>
            <a:ext cx="1391130" cy="2000264"/>
          </a:xfrm>
          <a:prstGeom prst="rect">
            <a:avLst/>
          </a:prstGeom>
        </p:spPr>
      </p:pic>
      <p:pic>
        <p:nvPicPr>
          <p:cNvPr id="12" name="Picture 3" descr="D:\Орина\Симметрия\Орнамент\picture1_1947_1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34" y="6143620"/>
            <a:ext cx="714380" cy="714380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3" name="Прямоугольник 12"/>
          <p:cNvSpPr/>
          <p:nvPr/>
        </p:nvSpPr>
        <p:spPr>
          <a:xfrm>
            <a:off x="0" y="6072206"/>
            <a:ext cx="1649811" cy="33855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hlinkClick r:id="rId8" action="ppaction://hlinksldjump"/>
              </a:rPr>
              <a:t>На исходный слайд</a:t>
            </a:r>
            <a:endParaRPr lang="ru-RU" sz="1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857496"/>
            <a:ext cx="8868454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Прелесть симметрии </a:t>
            </a:r>
          </a:p>
          <a:p>
            <a:pPr algn="ctr">
              <a:defRPr/>
            </a:pP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том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чтобы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каждый нашел ей применение.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4143380"/>
            <a:ext cx="2533066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hlinkClick r:id="rId2" action="ppaction://hlinksldjump"/>
              </a:rPr>
              <a:t>Орнамент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3571876"/>
            <a:ext cx="2064989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hlinkClick r:id="rId3" action="ppaction://hlinksldjump"/>
              </a:rPr>
              <a:t>Кружева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1785926"/>
            <a:ext cx="5492208" cy="107721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hlinkClick r:id="rId4" action="ppaction://hlinksldjump"/>
              </a:rPr>
              <a:t>Творчество </a:t>
            </a:r>
          </a:p>
          <a:p>
            <a:pPr algn="ctr"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hlinkClick r:id="rId4" action="ppaction://hlinksldjump"/>
              </a:rPr>
              <a:t>украинской художницы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1142984"/>
            <a:ext cx="1792478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hlinkClick r:id="rId5" action="ppaction://hlinksldjump"/>
              </a:rPr>
              <a:t>В быту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14612" y="3000372"/>
            <a:ext cx="4512774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hlinkClick r:id="rId6" action="ppaction://hlinksldjump"/>
              </a:rPr>
              <a:t>Популярные образы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4786322"/>
            <a:ext cx="1590500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Monotype Corsiva" pitchFamily="66" charset="0"/>
                <a:hlinkClick r:id="rId7" action="ppaction://hlinksldjump"/>
              </a:rPr>
              <a:t>Вывод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857500"/>
            <a:ext cx="5286381" cy="32686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Среди большого числа известных  народных художников в особенности яркой звездой вспыхнул талант народной художницы Украины, лауреата государственной премии имени Т. Г. Шевченко -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Марии Примаченко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.  В её работах преобладает ярковыраженная симметрия.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357298"/>
            <a:ext cx="7500990" cy="144655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Творчество </a:t>
            </a:r>
          </a:p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М.Примаченко</a:t>
            </a:r>
          </a:p>
        </p:txBody>
      </p:sp>
      <p:pic>
        <p:nvPicPr>
          <p:cNvPr id="7" name="Рисунок 6" descr="Рисунок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3000372"/>
            <a:ext cx="3223830" cy="300039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Рисунок19.jpg"/>
          <p:cNvPicPr>
            <a:picLocks noGrp="1" noChangeAspect="1"/>
          </p:cNvPicPr>
          <p:nvPr>
            <p:ph idx="1"/>
          </p:nvPr>
        </p:nvPicPr>
        <p:blipFill>
          <a:blip r:embed="rId2"/>
          <a:srcRect l="2932" r="3254" b="3612"/>
          <a:stretch>
            <a:fillRect/>
          </a:stretch>
        </p:blipFill>
        <p:spPr>
          <a:xfrm>
            <a:off x="4572000" y="3286124"/>
            <a:ext cx="4572000" cy="3571876"/>
          </a:xfrm>
        </p:spPr>
      </p:pic>
      <p:pic>
        <p:nvPicPr>
          <p:cNvPr id="4" name="Рисунок 3" descr="Рисунок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8596" y="428604"/>
            <a:ext cx="3786214" cy="2643206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Рисунок2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00174"/>
            <a:ext cx="3108960" cy="4352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Рисунок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500042"/>
            <a:ext cx="3113903" cy="43742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Рисунок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1036" y="0"/>
            <a:ext cx="3102964" cy="43171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3" descr="D:\Орина\Симметрия\Орнамент\picture1_1947_1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6143620"/>
            <a:ext cx="714380" cy="714380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6072206"/>
            <a:ext cx="1649811" cy="33855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hlinkClick r:id="rId5" action="ppaction://hlinksldjump"/>
              </a:rPr>
              <a:t>На исходный слайд</a:t>
            </a:r>
            <a:endParaRPr lang="ru-RU" sz="1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005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1500" b="1" dirty="0" smtClean="0">
                <a:solidFill>
                  <a:srgbClr val="FF0000"/>
                </a:solidFill>
              </a:rPr>
              <a:t>ОРНА'МЕНТ </a:t>
            </a:r>
            <a:r>
              <a:rPr lang="ru-RU" sz="1500" dirty="0" smtClean="0">
                <a:solidFill>
                  <a:srgbClr val="FF0000"/>
                </a:solidFill>
              </a:rPr>
              <a:t>(</a:t>
            </a:r>
            <a:r>
              <a:rPr lang="ru-RU" sz="1500" b="1" dirty="0" smtClean="0">
                <a:solidFill>
                  <a:srgbClr val="FF0000"/>
                </a:solidFill>
              </a:rPr>
              <a:t>орнамент</a:t>
            </a:r>
            <a:r>
              <a:rPr lang="ru-RU" sz="1500" dirty="0" smtClean="0">
                <a:solidFill>
                  <a:srgbClr val="FF0000"/>
                </a:solidFill>
              </a:rPr>
              <a:t> устар.), а, м. [латин. ornamentum]. 1.Живописное, графическое или скульптурное украшение, состоящее из стилизованного сочетания геометрических, растительных или животных мотивов.</a:t>
            </a:r>
          </a:p>
          <a:p>
            <a:pPr eaLnBrk="1" hangingPunct="1">
              <a:buFont typeface="Arial" charset="0"/>
              <a:buNone/>
            </a:pPr>
            <a:r>
              <a:rPr lang="ru-RU" sz="1500" i="1" u="sng" dirty="0" smtClean="0">
                <a:solidFill>
                  <a:srgbClr val="FF0000"/>
                </a:solidFill>
              </a:rPr>
              <a:t>Ушаков</a:t>
            </a:r>
          </a:p>
          <a:p>
            <a:pPr eaLnBrk="1" hangingPunct="1">
              <a:buFont typeface="Arial" charset="0"/>
              <a:buNone/>
            </a:pPr>
            <a:r>
              <a:rPr lang="ru-RU" sz="1500" b="1" dirty="0" smtClean="0">
                <a:solidFill>
                  <a:srgbClr val="FF0000"/>
                </a:solidFill>
              </a:rPr>
              <a:t>Орнамент, </a:t>
            </a:r>
            <a:r>
              <a:rPr lang="ru-RU" sz="1500" dirty="0" smtClean="0">
                <a:solidFill>
                  <a:srgbClr val="FF0000"/>
                </a:solidFill>
              </a:rPr>
              <a:t>живописные или скульптурные украшения зданий, мебели и других предметов. О. заимствует формы из царства животных и растений или состоит из геометрических фигур и линий. </a:t>
            </a:r>
          </a:p>
          <a:p>
            <a:pPr eaLnBrk="1" hangingPunct="1">
              <a:buFont typeface="Arial" charset="0"/>
              <a:buNone/>
            </a:pPr>
            <a:r>
              <a:rPr lang="ru-RU" sz="1500" i="1" u="sng" dirty="0" smtClean="0">
                <a:solidFill>
                  <a:srgbClr val="FF0000"/>
                </a:solidFill>
              </a:rPr>
              <a:t>Брокгауз и Ефрон</a:t>
            </a:r>
          </a:p>
          <a:p>
            <a:pPr eaLnBrk="1" hangingPunct="1">
              <a:buFont typeface="Arial" charset="0"/>
              <a:buNone/>
            </a:pPr>
            <a:r>
              <a:rPr lang="ru-RU" sz="1500" b="1" dirty="0" smtClean="0">
                <a:solidFill>
                  <a:srgbClr val="FF0000"/>
                </a:solidFill>
              </a:rPr>
              <a:t>ОРНА́МЕНТ</a:t>
            </a:r>
            <a:r>
              <a:rPr lang="ru-RU" sz="1500" dirty="0" smtClean="0">
                <a:solidFill>
                  <a:srgbClr val="FF0000"/>
                </a:solidFill>
              </a:rPr>
              <a:t> (от лат. ornamentum - украшение) - узор, выполненный на одной плоскости или рельефно, одноцветный или многоцветный, состоит из ритмически упорядоченных элементов и используется  для украшения архитектуры.</a:t>
            </a:r>
          </a:p>
          <a:p>
            <a:pPr eaLnBrk="1" hangingPunct="1">
              <a:buFont typeface="Arial" charset="0"/>
              <a:buNone/>
            </a:pPr>
            <a:r>
              <a:rPr lang="ru-RU" sz="1500" i="1" u="sng" dirty="0" smtClean="0">
                <a:solidFill>
                  <a:srgbClr val="FF0000"/>
                </a:solidFill>
              </a:rPr>
              <a:t>Гуманитарный  словарь </a:t>
            </a:r>
          </a:p>
          <a:p>
            <a:pPr eaLnBrk="1" hangingPunct="1">
              <a:buFont typeface="Arial" charset="0"/>
              <a:buNone/>
            </a:pPr>
            <a:r>
              <a:rPr lang="ru-RU" sz="1500" b="1" dirty="0" smtClean="0">
                <a:solidFill>
                  <a:srgbClr val="FF0000"/>
                </a:solidFill>
              </a:rPr>
              <a:t>ОРНАМЕНТ </a:t>
            </a:r>
            <a:r>
              <a:rPr lang="ru-RU" sz="1500" dirty="0" smtClean="0">
                <a:solidFill>
                  <a:srgbClr val="FF0000"/>
                </a:solidFill>
              </a:rPr>
              <a:t>м.франц. украшенье, прикраса, особенно в зодчестве.   </a:t>
            </a:r>
          </a:p>
          <a:p>
            <a:pPr eaLnBrk="1" hangingPunct="1">
              <a:buFont typeface="Arial" charset="0"/>
              <a:buNone/>
            </a:pPr>
            <a:r>
              <a:rPr lang="ru-RU" sz="1500" i="1" u="sng" dirty="0" smtClean="0">
                <a:solidFill>
                  <a:srgbClr val="FF0000"/>
                </a:solidFill>
              </a:rPr>
              <a:t>Даль</a:t>
            </a:r>
          </a:p>
          <a:p>
            <a:pPr eaLnBrk="1" hangingPunct="1">
              <a:buFont typeface="Arial" charset="0"/>
              <a:buNone/>
            </a:pPr>
            <a:endParaRPr lang="ru-RU" sz="1400" dirty="0" smtClean="0">
              <a:solidFill>
                <a:srgbClr val="FF0000"/>
              </a:solidFill>
            </a:endParaRPr>
          </a:p>
          <a:p>
            <a:pPr eaLnBrk="1" hangingPunct="1">
              <a:buFont typeface="Arial" charset="0"/>
              <a:buNone/>
            </a:pPr>
            <a:endParaRPr lang="ru-RU" sz="1400" dirty="0" smtClean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8926" y="214290"/>
            <a:ext cx="3278462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Орнамент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929198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+mn-lt"/>
              </a:rPr>
              <a:t>Орнаментальность</a:t>
            </a:r>
            <a:r>
              <a:rPr lang="ru-RU" dirty="0" smtClean="0">
                <a:solidFill>
                  <a:srgbClr val="FF0000"/>
                </a:solidFill>
                <a:latin typeface="+mn-lt"/>
              </a:rPr>
              <a:t> - первооснова народного декоративного искусства, а симметрия в ней - закономерность организации цветных пятен и масс. </a:t>
            </a:r>
          </a:p>
        </p:txBody>
      </p:sp>
      <p:pic>
        <p:nvPicPr>
          <p:cNvPr id="7" name="Picture 3" descr="D:\Орина\Симметрия\Орнамент\picture1_1947_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6143620"/>
            <a:ext cx="714380" cy="714380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8" name="Прямоугольник 7"/>
          <p:cNvSpPr/>
          <p:nvPr/>
        </p:nvSpPr>
        <p:spPr>
          <a:xfrm>
            <a:off x="0" y="6000768"/>
            <a:ext cx="1649811" cy="33855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На исходный слайд</a:t>
            </a:r>
            <a:endParaRPr lang="ru-RU" sz="1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571480"/>
            <a:ext cx="8347157" cy="230832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Многие симметричные рисунки </a:t>
            </a:r>
          </a:p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используются в быту: линолеум, </a:t>
            </a:r>
          </a:p>
          <a:p>
            <a:pPr algn="ctr"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паркет, рисунки на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обоях. В них преобладает</a:t>
            </a:r>
          </a:p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симметрия разных видов.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Содержимое 6" descr="Рисунок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143248"/>
            <a:ext cx="3190875" cy="2476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Рисунок 8" descr="Рисунок2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3071810"/>
            <a:ext cx="3380953" cy="25523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Рисунок1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10275" y="3071810"/>
            <a:ext cx="3133725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1296974"/>
          </a:xfrm>
        </p:spPr>
        <p:txBody>
          <a:bodyPr/>
          <a:lstStyle/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Симметрия очень часто используется в различных вышивках  и других изделиях для дома.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Picture 3" descr="D:\Орина\Симметрия\Орнамент\picture1_1947_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6000768"/>
            <a:ext cx="714380" cy="714380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1026" name="Picture 2" descr="F:\Симметрия общ\Орнамент\В быту\рушники. flash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1905000"/>
            <a:ext cx="2643198" cy="35242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5929330"/>
            <a:ext cx="1285852" cy="4286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1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  <a:hlinkClick r:id="rId2" action="ppaction://hlinksldjump"/>
              </a:rPr>
              <a:t>На исходный слайд</a:t>
            </a:r>
            <a:endParaRPr lang="ru-RU" sz="1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исунок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785794"/>
            <a:ext cx="2672862" cy="3393831"/>
          </a:xfrm>
          <a:prstGeom prst="rect">
            <a:avLst/>
          </a:prstGeom>
        </p:spPr>
      </p:pic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357188" y="2857500"/>
            <a:ext cx="5572125" cy="2714625"/>
          </a:xfrm>
        </p:spPr>
        <p:txBody>
          <a:bodyPr/>
          <a:lstStyle/>
          <a:p>
            <a:pPr eaLnBrk="1" hangingPunct="1">
              <a:buFont typeface="Courier New" pitchFamily="49" charset="0"/>
              <a:buChar char="o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Одним из ярких представителей симметрии в народном творчестве является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колокол.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Помимо удивительного звука он имеет и симметричное строение.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285860"/>
            <a:ext cx="4786346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Популярные </a:t>
            </a:r>
          </a:p>
          <a:p>
            <a:pPr algn="ctr">
              <a:defRPr/>
            </a:pPr>
            <a:r>
              <a:rPr lang="ru-RU" sz="5400" b="1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образы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5250673" y="2393136"/>
            <a:ext cx="3714751" cy="7143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303</Words>
  <PresentationFormat>Экран (4:3)</PresentationFormat>
  <Paragraphs>48</Paragraphs>
  <Slides>12</Slides>
  <Notes>1</Notes>
  <HiddenSlides>9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Симметрия очень часто используется в различных вышивках  и других изделиях для дома.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в народном творчестве</dc:title>
  <cp:lastModifiedBy>SamLab.ws</cp:lastModifiedBy>
  <cp:revision>91</cp:revision>
  <dcterms:modified xsi:type="dcterms:W3CDTF">2009-01-24T07:23:50Z</dcterms:modified>
</cp:coreProperties>
</file>